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7" r:id="rId2"/>
    <p:sldId id="258" r:id="rId3"/>
    <p:sldId id="259" r:id="rId4"/>
    <p:sldId id="265" r:id="rId5"/>
    <p:sldId id="266" r:id="rId6"/>
    <p:sldId id="264" r:id="rId7"/>
    <p:sldId id="268" r:id="rId8"/>
    <p:sldId id="269" r:id="rId9"/>
    <p:sldId id="262" r:id="rId10"/>
    <p:sldId id="257" r:id="rId11"/>
    <p:sldId id="270" r:id="rId12"/>
    <p:sldId id="260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976" autoAdjust="0"/>
  </p:normalViewPr>
  <p:slideViewPr>
    <p:cSldViewPr>
      <p:cViewPr>
        <p:scale>
          <a:sx n="71" d="100"/>
          <a:sy n="71" d="100"/>
        </p:scale>
        <p:origin x="-1709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2574163687448885"/>
          <c:y val="7.1129069392641728E-2"/>
          <c:w val="0.33876796714098023"/>
          <c:h val="0.9268685822166965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Parents of K-12 Students</c:v>
                </c:pt>
              </c:strCache>
            </c:strRef>
          </c:tx>
          <c:spPr>
            <a:ln w="12700">
              <a:solidFill>
                <a:srgbClr val="FFFFFF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300">
                    <a:solidFill>
                      <a:schemeClr val="tx1">
                        <a:lumMod val="50000"/>
                      </a:schemeClr>
                    </a:solidFill>
                    <a:latin typeface="Calibri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Preparing students for careers in STEM is a top priority for schools in the U.S.</c:v>
                </c:pt>
                <c:pt idx="1">
                  <c:v>Compared to other countries, the U.S. is doing a poor job of teaching STEM.</c:v>
                </c:pt>
                <c:pt idx="2">
                  <c:v>Preparing students for careers in STEM should be a top priority for schools in the U.S.</c:v>
                </c:pt>
                <c:pt idx="3">
                  <c:v>A stronger emphasis on STEM is necessary in order to equip future U.S. generations with 21st century skills such as critical thinking.</c:v>
                </c:pt>
                <c:pt idx="4">
                  <c:v>STEM can help prepare students to become the world's next innovators and address the world's toughest problems.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0.49000000000000021</c:v>
                </c:pt>
                <c:pt idx="1">
                  <c:v>0.76000000000000045</c:v>
                </c:pt>
                <c:pt idx="2">
                  <c:v>0.93</c:v>
                </c:pt>
                <c:pt idx="3">
                  <c:v>0.94000000000000039</c:v>
                </c:pt>
                <c:pt idx="4">
                  <c:v>0.94000000000000039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STEM College Students</c:v>
                </c:pt>
              </c:strCache>
            </c:strRef>
          </c:tx>
          <c:spPr>
            <a:ln w="12700">
              <a:solidFill>
                <a:schemeClr val="bg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300">
                    <a:solidFill>
                      <a:schemeClr val="tx1">
                        <a:lumMod val="50000"/>
                      </a:schemeClr>
                    </a:solidFill>
                    <a:latin typeface="Calibri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Preparing students for careers in STEM is a top priority for schools in the U.S.</c:v>
                </c:pt>
                <c:pt idx="1">
                  <c:v>Compared to other countries, the U.S. is doing a poor job of teaching STEM.</c:v>
                </c:pt>
                <c:pt idx="2">
                  <c:v>Preparing students for careers in STEM should be a top priority for schools in the U.S.</c:v>
                </c:pt>
                <c:pt idx="3">
                  <c:v>A stronger emphasis on STEM is necessary in order to equip future U.S. generations with 21st century skills such as critical thinking.</c:v>
                </c:pt>
                <c:pt idx="4">
                  <c:v>STEM can help prepare students to become the world's next innovators and address the world's toughest problems.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0.49000000000000021</c:v>
                </c:pt>
                <c:pt idx="1">
                  <c:v>0.66000000000000059</c:v>
                </c:pt>
                <c:pt idx="2">
                  <c:v>0.87000000000000044</c:v>
                </c:pt>
                <c:pt idx="3">
                  <c:v>0.93</c:v>
                </c:pt>
                <c:pt idx="4">
                  <c:v>0.9500000000000004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1"/>
        <c:axId val="284884352"/>
        <c:axId val="220046464"/>
      </c:barChart>
      <c:catAx>
        <c:axId val="2848843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200">
                <a:solidFill>
                  <a:schemeClr val="tx1">
                    <a:lumMod val="50000"/>
                  </a:schemeClr>
                </a:solidFill>
                <a:latin typeface="Calibri" pitchFamily="34" charset="0"/>
              </a:defRPr>
            </a:pPr>
            <a:endParaRPr lang="en-US"/>
          </a:p>
        </c:txPr>
        <c:crossAx val="220046464"/>
        <c:crosses val="autoZero"/>
        <c:auto val="1"/>
        <c:lblAlgn val="ctr"/>
        <c:lblOffset val="100"/>
        <c:noMultiLvlLbl val="0"/>
      </c:catAx>
      <c:valAx>
        <c:axId val="22004646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2848843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574163687448885"/>
          <c:y val="7.1129069392641728E-2"/>
          <c:w val="0.33876796714098051"/>
          <c:h val="0.9268685822166965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Parents of K-12 Students</c:v>
                </c:pt>
              </c:strCache>
            </c:strRef>
          </c:tx>
          <c:spPr>
            <a:ln w="12700">
              <a:solidFill>
                <a:srgbClr val="FFFFFF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300">
                    <a:solidFill>
                      <a:schemeClr val="tx1">
                        <a:lumMod val="50000"/>
                      </a:schemeClr>
                    </a:solidFill>
                    <a:latin typeface="Calibri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To enable students to have fulfilling careers in the future</c:v>
                </c:pt>
                <c:pt idx="1">
                  <c:v>To enable students to have well-paying careers in the future</c:v>
                </c:pt>
                <c:pt idx="2">
                  <c:v>In the future, most or all jobs will require at least a basic understanding of math and science</c:v>
                </c:pt>
                <c:pt idx="3">
                  <c:v>To prepare people that are equipped to find solutions to the world's problems</c:v>
                </c:pt>
                <c:pt idx="4">
                  <c:v>To produce the next generation of innovators</c:v>
                </c:pt>
                <c:pt idx="5">
                  <c:v>To ensure the U.S. remains competitive in the global marketplace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0.30000000000000032</c:v>
                </c:pt>
                <c:pt idx="1">
                  <c:v>0.36000000000000032</c:v>
                </c:pt>
                <c:pt idx="2">
                  <c:v>0.42000000000000032</c:v>
                </c:pt>
                <c:pt idx="3">
                  <c:v>0.44</c:v>
                </c:pt>
                <c:pt idx="4">
                  <c:v>0.51</c:v>
                </c:pt>
                <c:pt idx="5">
                  <c:v>0.53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1"/>
        <c:axId val="284818816"/>
        <c:axId val="284826624"/>
      </c:barChart>
      <c:catAx>
        <c:axId val="2848188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200">
                <a:solidFill>
                  <a:schemeClr val="tx1">
                    <a:lumMod val="50000"/>
                  </a:schemeClr>
                </a:solidFill>
                <a:latin typeface="Calibri" pitchFamily="34" charset="0"/>
              </a:defRPr>
            </a:pPr>
            <a:endParaRPr lang="en-US"/>
          </a:p>
        </c:txPr>
        <c:crossAx val="284826624"/>
        <c:crosses val="autoZero"/>
        <c:auto val="1"/>
        <c:lblAlgn val="ctr"/>
        <c:lblOffset val="100"/>
        <c:noMultiLvlLbl val="0"/>
      </c:catAx>
      <c:valAx>
        <c:axId val="28482662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284818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8A647-9C81-4A6C-882D-01D1C3BC7E83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11A3E-B3F5-4839-AE98-C3020A7D0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876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nces.ed.gov/surveys/sass/tables/sass0708_005_t1n.asp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70875-C9CC-45A1-9123-CE5DF95DD1D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290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baseline="0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70875-C9CC-45A1-9123-CE5DF95DD1D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863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2F61B-6CAB-47F9-B0E9-D60B2E7CF259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Source: </a:t>
            </a:r>
            <a:r>
              <a:rPr lang="en-US" dirty="0" smtClean="0"/>
              <a:t>U.S. Department of Education, National Center for Education Statistics, Schools and Staffing Survey (SASS), "Public Teacher Data File," 1987-88, 1990-91, 1993-94, 1999-2000, 2003-04, and 2007-08; "Public School Data File," 1987-88, 1990-91, 1993-94, 1999-2000, 2003-04, and 2007-08; "Charter Teacher Data File," 1999-2000; and "Charter School Data File," 1999-2000. Retrieved 7/27/2011 from </a:t>
            </a:r>
            <a:r>
              <a:rPr lang="en-US" dirty="0" smtClean="0">
                <a:hlinkClick r:id="rId3"/>
              </a:rPr>
              <a:t>http://nces.ed.gov/surveys/sass/tables/sass0708_005_t1n.asp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11A3E-B3F5-4839-AE98-C3020A7D0B5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651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2F61B-6CAB-47F9-B0E9-D60B2E7CF25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5968-3A9F-43A7-9CF8-E1BABA02AFBC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FFF3-D030-4375-AC0D-106A29A3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867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5968-3A9F-43A7-9CF8-E1BABA02AFBC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FFF3-D030-4375-AC0D-106A29A3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296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5968-3A9F-43A7-9CF8-E1BABA02AFBC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FFF3-D030-4375-AC0D-106A29A3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91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5968-3A9F-43A7-9CF8-E1BABA02AFBC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FFF3-D030-4375-AC0D-106A29A3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0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5968-3A9F-43A7-9CF8-E1BABA02AFBC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FFF3-D030-4375-AC0D-106A29A3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583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5968-3A9F-43A7-9CF8-E1BABA02AFBC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FFF3-D030-4375-AC0D-106A29A3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227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5968-3A9F-43A7-9CF8-E1BABA02AFBC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FFF3-D030-4375-AC0D-106A29A3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3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5968-3A9F-43A7-9CF8-E1BABA02AFBC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FFF3-D030-4375-AC0D-106A29A3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95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5968-3A9F-43A7-9CF8-E1BABA02AFBC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FFF3-D030-4375-AC0D-106A29A3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10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5968-3A9F-43A7-9CF8-E1BABA02AFBC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FFF3-D030-4375-AC0D-106A29A3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400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5968-3A9F-43A7-9CF8-E1BABA02AFBC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FFF3-D030-4375-AC0D-106A29A3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620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95968-3A9F-43A7-9CF8-E1BABA02AFBC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AFFF3-D030-4375-AC0D-106A29A3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42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s.gov/emp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s.gov/emp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://www.healthit.gov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hangetheequation.org/stemdeman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Jobs Info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20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err="1" smtClean="0">
                <a:solidFill>
                  <a:srgbClr val="DA0000"/>
                </a:solidFill>
              </a:rPr>
              <a:t>STEMtistic</a:t>
            </a:r>
            <a:r>
              <a:rPr lang="en-US" sz="4000" b="1" dirty="0" smtClean="0">
                <a:solidFill>
                  <a:srgbClr val="DA0000"/>
                </a:solidFill>
              </a:rPr>
              <a:t>: Got Science?</a:t>
            </a:r>
            <a:endParaRPr lang="en-US" sz="4000" b="1" dirty="0">
              <a:solidFill>
                <a:srgbClr val="DA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1" y="5092005"/>
            <a:ext cx="815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U.S. elementary schools devote and average of </a:t>
            </a:r>
            <a:r>
              <a:rPr lang="en-US" sz="2800" b="1" dirty="0" smtClean="0"/>
              <a:t>2.3 hours per week</a:t>
            </a:r>
            <a:r>
              <a:rPr lang="en-US" sz="2800" dirty="0" smtClean="0"/>
              <a:t> to science, a decline of </a:t>
            </a:r>
            <a:r>
              <a:rPr lang="en-US" sz="2800" b="1" dirty="0" smtClean="0"/>
              <a:t>43 minutes</a:t>
            </a:r>
            <a:r>
              <a:rPr lang="en-US" sz="2800" dirty="0" smtClean="0"/>
              <a:t> since 1994. </a:t>
            </a:r>
          </a:p>
        </p:txBody>
      </p:sp>
      <p:pic>
        <p:nvPicPr>
          <p:cNvPr id="6" name="Picture 4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6007005"/>
            <a:ext cx="1778000" cy="714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8229600" cy="3747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314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228601" y="1600200"/>
          <a:ext cx="72390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10600" cy="1219200"/>
          </a:xfrm>
        </p:spPr>
        <p:txBody>
          <a:bodyPr anchor="t"/>
          <a:lstStyle/>
          <a:p>
            <a:r>
              <a:rPr lang="en-US" sz="1800" dirty="0" smtClean="0">
                <a:latin typeface="Calibri" pitchFamily="34" charset="0"/>
              </a:rPr>
              <a:t>So why do parents feel that STEM education should be a priority? About half say it’s to ensure that the U.S. remains competitive in the global marketplace and also to produce the next generation of innovators. Preparing students to have well-paying and fulfilling careers are less important.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0" y="1274802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Parents: Why Should Preparing Students for STEM Careers Be a Top Priority for Schools in the U.S.?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Up to 3 responses </a:t>
            </a:r>
            <a:r>
              <a:rPr lang="en-US" sz="1400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s</a:t>
            </a: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elected</a:t>
            </a:r>
            <a:endParaRPr lang="en-US" sz="1400" dirty="0">
              <a:solidFill>
                <a:schemeClr val="tx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9" name="Rounded Rectangular Callout 18"/>
          <p:cNvSpPr/>
          <p:nvPr/>
        </p:nvSpPr>
        <p:spPr bwMode="auto">
          <a:xfrm>
            <a:off x="5791200" y="3886200"/>
            <a:ext cx="2590800" cy="1371600"/>
          </a:xfrm>
          <a:prstGeom prst="wedgeRoundRectCallout">
            <a:avLst>
              <a:gd name="adj1" fmla="val -73774"/>
              <a:gd name="adj2" fmla="val 33184"/>
              <a:gd name="adj3" fmla="val 16667"/>
            </a:avLst>
          </a:prstGeom>
          <a:solidFill>
            <a:schemeClr val="bg1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Calibri" pitchFamily="34" charset="0"/>
              </a:rPr>
              <a:t>Parents in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Calibri" pitchFamily="34" charset="0"/>
              </a:rPr>
              <a:t>high-income households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Calibri" pitchFamily="34" charset="0"/>
              </a:rPr>
              <a:t> are least likely to give</a:t>
            </a:r>
            <a:r>
              <a:rPr kumimoji="0" lang="en-US" sz="1200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Calibri" pitchFamily="34" charset="0"/>
              </a:rPr>
              <a:t> </a:t>
            </a:r>
            <a:r>
              <a:rPr kumimoji="0" lang="en-US" sz="1200" i="1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Calibri" pitchFamily="34" charset="0"/>
              </a:rPr>
              <a:t>enabling students to have well-paying careers </a:t>
            </a:r>
            <a:r>
              <a:rPr kumimoji="0" lang="en-US" sz="1200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Calibri" pitchFamily="34" charset="0"/>
              </a:rPr>
              <a:t>as a reason (29% in $75K+ households vs. 37% in &lt;$35K, 42% $35–49.9K, 46% in $50–74.9K).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20" name="Rounded Rectangular Callout 19"/>
          <p:cNvSpPr/>
          <p:nvPr/>
        </p:nvSpPr>
        <p:spPr bwMode="auto">
          <a:xfrm>
            <a:off x="6629400" y="1905001"/>
            <a:ext cx="2057400" cy="761999"/>
          </a:xfrm>
          <a:prstGeom prst="wedgeRoundRectCallout">
            <a:avLst>
              <a:gd name="adj1" fmla="val -84801"/>
              <a:gd name="adj2" fmla="val -15601"/>
              <a:gd name="adj3" fmla="val 16667"/>
            </a:avLst>
          </a:prstGeom>
          <a:solidFill>
            <a:schemeClr val="bg1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Calibri" pitchFamily="34" charset="0"/>
              </a:rPr>
              <a:t>Dads </a:t>
            </a: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</a:rPr>
              <a:t>are more likely than moms to list this is a reason (62% vs. 47% moms).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1" name="Rounded Rectangular Callout 20"/>
          <p:cNvSpPr/>
          <p:nvPr/>
        </p:nvSpPr>
        <p:spPr bwMode="auto">
          <a:xfrm>
            <a:off x="5029200" y="5410200"/>
            <a:ext cx="2209800" cy="762000"/>
          </a:xfrm>
          <a:prstGeom prst="wedgeRoundRectCallout">
            <a:avLst>
              <a:gd name="adj1" fmla="val -55910"/>
              <a:gd name="adj2" fmla="val -6245"/>
              <a:gd name="adj3" fmla="val 16667"/>
            </a:avLst>
          </a:prstGeom>
          <a:solidFill>
            <a:schemeClr val="bg1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Calibri" pitchFamily="34" charset="0"/>
              </a:rPr>
              <a:t>Moms</a:t>
            </a:r>
            <a:r>
              <a:rPr kumimoji="0" lang="en-US" sz="1200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Calibri" pitchFamily="34" charset="0"/>
              </a:rPr>
              <a:t> are more likely than dads to list this as a reason (36% vs. 22% dads).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Calibri" pitchFamily="34" charset="0"/>
            </a:endParaRPr>
          </a:p>
        </p:txBody>
      </p:sp>
      <p:pic>
        <p:nvPicPr>
          <p:cNvPr id="11" name="Picture 2" descr="http://upload.wikimedia.org/wikipedia/en/7/75/Updated_Harris_Interactive_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413" y="6096000"/>
            <a:ext cx="915987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297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51" y="-228600"/>
            <a:ext cx="9059864" cy="701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104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6248400"/>
            <a:ext cx="4495800" cy="487362"/>
          </a:xfrm>
        </p:spPr>
        <p:txBody>
          <a:bodyPr>
            <a:normAutofit/>
          </a:bodyPr>
          <a:lstStyle/>
          <a:p>
            <a:pPr algn="r"/>
            <a:r>
              <a:rPr lang="en-US" sz="800" dirty="0"/>
              <a:t>http://changetheequation.org/http%3A/%252Fchangetheequation.org/stemtistic-vs-women-1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450" y="1447800"/>
            <a:ext cx="5924550" cy="4244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7554" y="1752600"/>
            <a:ext cx="33762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</a:rPr>
              <a:t>Only 31% of STEM degrees are awarded to women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19600" y="3553092"/>
            <a:ext cx="99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69% </a:t>
            </a:r>
            <a:r>
              <a:rPr lang="en-US" sz="2400" dirty="0" smtClean="0">
                <a:solidFill>
                  <a:schemeClr val="bg1"/>
                </a:solidFill>
              </a:rPr>
              <a:t>Male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7400" y="2583596"/>
            <a:ext cx="121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31% </a:t>
            </a:r>
            <a:r>
              <a:rPr lang="en-US" sz="2400" dirty="0" smtClean="0">
                <a:solidFill>
                  <a:schemeClr val="bg1"/>
                </a:solidFill>
              </a:rPr>
              <a:t>Female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05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851229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DA0000"/>
                </a:solidFill>
              </a:rPr>
              <a:t>STEM Help Wanted</a:t>
            </a:r>
            <a:endParaRPr lang="en-US" dirty="0"/>
          </a:p>
        </p:txBody>
      </p:sp>
      <p:pic>
        <p:nvPicPr>
          <p:cNvPr id="5" name="Picture 4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30208" y="6198203"/>
            <a:ext cx="903584" cy="36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133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73593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STEM majors earn more, in any field they choose</a:t>
            </a:r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154" y="1010574"/>
            <a:ext cx="6324600" cy="5425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37302"/>
            <a:ext cx="31051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557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781" y="91529"/>
            <a:ext cx="8152805" cy="1140768"/>
          </a:xfrm>
        </p:spPr>
        <p:txBody>
          <a:bodyPr/>
          <a:lstStyle/>
          <a:p>
            <a:r>
              <a:rPr lang="en-US" dirty="0" smtClean="0"/>
              <a:t>U.S. Workforce through 2020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88552" y="6157252"/>
            <a:ext cx="5840016" cy="311141"/>
          </a:xfrm>
          <a:prstGeom prst="rect">
            <a:avLst/>
          </a:prstGeom>
          <a:noFill/>
        </p:spPr>
        <p:txBody>
          <a:bodyPr wrap="square" lIns="64291" tIns="32146" rIns="64291" bIns="32146" rtlCol="0">
            <a:spAutoFit/>
          </a:bodyPr>
          <a:lstStyle/>
          <a:p>
            <a:r>
              <a:rPr lang="en-US" sz="800" dirty="0"/>
              <a:t>Source: Jobs data and mean annual wages are from </a:t>
            </a:r>
            <a:r>
              <a:rPr lang="en-US" sz="800" dirty="0"/>
              <a:t>the Bureau of Labor </a:t>
            </a:r>
            <a:r>
              <a:rPr lang="en-US" sz="800" dirty="0"/>
              <a:t>Statistics (BLS</a:t>
            </a:r>
            <a:r>
              <a:rPr lang="en-US" sz="800" dirty="0"/>
              <a:t>), Employment Projections 2010-2020, </a:t>
            </a:r>
            <a:r>
              <a:rPr lang="en-US" sz="800" i="1" dirty="0"/>
              <a:t>available at</a:t>
            </a:r>
            <a:r>
              <a:rPr lang="en-US" sz="800" dirty="0"/>
              <a:t> </a:t>
            </a:r>
            <a:r>
              <a:rPr lang="en-US" sz="800" dirty="0">
                <a:hlinkClick r:id="rId3"/>
              </a:rPr>
              <a:t>http</a:t>
            </a:r>
            <a:r>
              <a:rPr lang="en-US" sz="800" dirty="0">
                <a:hlinkClick r:id="rId3"/>
              </a:rPr>
              <a:t>://</a:t>
            </a:r>
            <a:r>
              <a:rPr lang="en-US" sz="800" dirty="0">
                <a:hlinkClick r:id="rId3"/>
              </a:rPr>
              <a:t>www.bls.gov/emp</a:t>
            </a:r>
            <a:endParaRPr lang="en-US" sz="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350" y="1017985"/>
            <a:ext cx="8147517" cy="4822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872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634"/>
            <a:ext cx="8652867" cy="1161086"/>
          </a:xfrm>
        </p:spPr>
        <p:txBody>
          <a:bodyPr/>
          <a:lstStyle/>
          <a:p>
            <a:r>
              <a:rPr lang="en-US" dirty="0"/>
              <a:t>U.S. Employment through </a:t>
            </a:r>
            <a:r>
              <a:rPr lang="en-US" dirty="0" smtClean="0"/>
              <a:t>2020</a:t>
            </a:r>
            <a:br>
              <a:rPr lang="en-US" dirty="0" smtClean="0"/>
            </a:br>
            <a:r>
              <a:rPr lang="en-US" sz="2000" dirty="0"/>
              <a:t>How Computing Stacks Up To Healthcare</a:t>
            </a:r>
            <a:endParaRPr lang="en-US" sz="20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46484" y="1285875"/>
            <a:ext cx="4768453" cy="4242114"/>
          </a:xfrm>
        </p:spPr>
        <p:txBody>
          <a:bodyPr>
            <a:normAutofit fontScale="77500" lnSpcReduction="20000"/>
          </a:bodyPr>
          <a:lstStyle/>
          <a:p>
            <a:pPr marL="27905" indent="0" algn="ctr">
              <a:spcBef>
                <a:spcPts val="0"/>
              </a:spcBef>
              <a:buNone/>
            </a:pPr>
            <a:r>
              <a:rPr lang="en-US" sz="3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22%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job growth rate</a:t>
            </a:r>
          </a:p>
          <a:p>
            <a:pPr marL="27905" indent="0" algn="ctr">
              <a:spcBef>
                <a:spcPts val="0"/>
              </a:spcBef>
              <a:buNone/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in computing jobs, as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comparable to healthcare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 job growth rates 2010-2020</a:t>
            </a:r>
            <a:r>
              <a:rPr lang="en-US" b="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3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51,000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projected shortfall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0" dirty="0">
                <a:latin typeface="Calibri" pitchFamily="34" charset="0"/>
                <a:cs typeface="Calibri" pitchFamily="34" charset="0"/>
              </a:rPr>
              <a:t>in qualified </a:t>
            </a:r>
            <a:r>
              <a:rPr lang="en-US" dirty="0">
                <a:latin typeface="Calibri" pitchFamily="34" charset="0"/>
                <a:cs typeface="Calibri" pitchFamily="34" charset="0"/>
              </a:rPr>
              <a:t>health IT workers 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2011-2015</a:t>
            </a:r>
            <a:r>
              <a:rPr lang="en-US" b="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1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1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3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90% </a:t>
            </a:r>
            <a:r>
              <a:rPr lang="en-US" sz="22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 physicians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to use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electronic health records 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 by 2019 as a result of the federal HITECH Act of 2009.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40632" y="5791718"/>
            <a:ext cx="5958818" cy="557362"/>
          </a:xfrm>
          <a:prstGeom prst="rect">
            <a:avLst/>
          </a:prstGeom>
          <a:noFill/>
        </p:spPr>
        <p:txBody>
          <a:bodyPr wrap="square" lIns="64291" tIns="32146" rIns="64291" bIns="32146" rtlCol="0">
            <a:spAutoFit/>
          </a:bodyPr>
          <a:lstStyle/>
          <a:p>
            <a:pPr algn="r"/>
            <a:r>
              <a:rPr lang="en-US" sz="800" dirty="0"/>
              <a:t>* Healthcare practitioners and technicians </a:t>
            </a:r>
          </a:p>
          <a:p>
            <a:endParaRPr lang="en-US" sz="800" dirty="0"/>
          </a:p>
          <a:p>
            <a:r>
              <a:rPr lang="en-US" sz="800" dirty="0"/>
              <a:t>Sources</a:t>
            </a:r>
            <a:r>
              <a:rPr lang="en-US" sz="800" dirty="0"/>
              <a:t>: </a:t>
            </a:r>
            <a:r>
              <a:rPr lang="en-US" sz="800" dirty="0"/>
              <a:t>Bureau </a:t>
            </a:r>
            <a:r>
              <a:rPr lang="en-US" sz="800" dirty="0"/>
              <a:t>of Labor </a:t>
            </a:r>
            <a:r>
              <a:rPr lang="en-US" sz="800" dirty="0"/>
              <a:t>Statistics (BLS</a:t>
            </a:r>
            <a:r>
              <a:rPr lang="en-US" sz="800" dirty="0"/>
              <a:t>), Employment Projections 2010-2020, </a:t>
            </a:r>
            <a:r>
              <a:rPr lang="en-US" sz="800" dirty="0"/>
              <a:t>available at </a:t>
            </a:r>
            <a:r>
              <a:rPr lang="en-US" sz="800" dirty="0">
                <a:hlinkClick r:id="rId3"/>
              </a:rPr>
              <a:t>http</a:t>
            </a:r>
            <a:r>
              <a:rPr lang="en-US" sz="800" dirty="0">
                <a:hlinkClick r:id="rId3"/>
              </a:rPr>
              <a:t>://</a:t>
            </a:r>
            <a:r>
              <a:rPr lang="en-US" sz="800" dirty="0">
                <a:hlinkClick r:id="rId3"/>
              </a:rPr>
              <a:t>www.bls.gov/emp/</a:t>
            </a:r>
            <a:r>
              <a:rPr lang="en-US" sz="800" dirty="0"/>
              <a:t>. U.S</a:t>
            </a:r>
            <a:r>
              <a:rPr lang="en-US" sz="800" dirty="0"/>
              <a:t>. Department of Health and Human Services (</a:t>
            </a:r>
            <a:r>
              <a:rPr lang="en-US" sz="800" dirty="0"/>
              <a:t>HHS), HITECH Programs, </a:t>
            </a:r>
            <a:r>
              <a:rPr lang="en-US" sz="800" dirty="0">
                <a:hlinkClick r:id="rId4"/>
              </a:rPr>
              <a:t>http://www.healthit.gov</a:t>
            </a:r>
            <a:r>
              <a:rPr lang="en-US" sz="800" dirty="0"/>
              <a:t>. Congressional Budget Office</a:t>
            </a:r>
            <a:r>
              <a:rPr lang="en-US" sz="800" dirty="0"/>
              <a:t>, </a:t>
            </a:r>
            <a:r>
              <a:rPr lang="en-US" sz="800" dirty="0"/>
              <a:t>Analysis of HITECH Act of 2009.</a:t>
            </a:r>
            <a:endParaRPr lang="en-US" sz="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246" y="1487067"/>
            <a:ext cx="3579410" cy="4327615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 bwMode="auto">
          <a:xfrm rot="10800000" flipV="1">
            <a:off x="6129984" y="1222556"/>
            <a:ext cx="1768078" cy="375048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0" tIns="0" rIns="40638" bIns="0" numCol="1" anchor="ctr" anchorCtr="0" compatLnSpc="1">
            <a:prstTxWarp prst="textNoShape">
              <a:avLst/>
            </a:prstTxWarp>
          </a:bodyPr>
          <a:lstStyle/>
          <a:p>
            <a:pPr marL="27905" indent="-27905" algn="ctr" defTabSz="64291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kern="0" dirty="0">
                <a:solidFill>
                  <a:srgbClr val="663300"/>
                </a:solidFill>
                <a:latin typeface="Calibri" pitchFamily="34" charset="0"/>
                <a:ea typeface="+mj-ea"/>
                <a:cs typeface="Calibri" pitchFamily="34" charset="0"/>
                <a:sym typeface="Palatino" charset="0"/>
              </a:rPr>
              <a:t>Growth Rates</a:t>
            </a:r>
            <a:endParaRPr lang="en-US" sz="2000" b="1" kern="0" dirty="0">
              <a:solidFill>
                <a:srgbClr val="663300"/>
              </a:solidFill>
              <a:latin typeface="Calibri" pitchFamily="34" charset="0"/>
              <a:ea typeface="+mj-ea"/>
              <a:cs typeface="Calibri" pitchFamily="34" charset="0"/>
              <a:sym typeface="Palati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650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0" y="6324600"/>
            <a:ext cx="3657600" cy="258762"/>
          </a:xfrm>
        </p:spPr>
        <p:txBody>
          <a:bodyPr>
            <a:normAutofit/>
          </a:bodyPr>
          <a:lstStyle/>
          <a:p>
            <a:pPr algn="r"/>
            <a:r>
              <a:rPr lang="en-US" sz="800" dirty="0"/>
              <a:t>http://www.brookings.edu/research/interactives/2013/the-hidden-stem-economy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218885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039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9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62295442"/>
              </p:ext>
            </p:extLst>
          </p:nvPr>
        </p:nvGraphicFramePr>
        <p:xfrm>
          <a:off x="228601" y="1600200"/>
          <a:ext cx="72390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10600" cy="1066800"/>
          </a:xfrm>
        </p:spPr>
        <p:txBody>
          <a:bodyPr anchor="t"/>
          <a:lstStyle/>
          <a:p>
            <a:r>
              <a:rPr lang="en-US" sz="1800" dirty="0" smtClean="0">
                <a:latin typeface="Calibri" pitchFamily="34" charset="0"/>
              </a:rPr>
              <a:t>The majority of college students and parents believe that preparing students for careers in STEM </a:t>
            </a:r>
            <a:r>
              <a:rPr lang="en-US" sz="1800" u="sng" dirty="0" smtClean="0">
                <a:latin typeface="Calibri" pitchFamily="34" charset="0"/>
              </a:rPr>
              <a:t>should</a:t>
            </a:r>
            <a:r>
              <a:rPr lang="en-US" sz="1800" dirty="0" smtClean="0">
                <a:latin typeface="Calibri" pitchFamily="34" charset="0"/>
              </a:rPr>
              <a:t> be a priority for K</a:t>
            </a:r>
            <a:r>
              <a:rPr lang="en-US" sz="1800" dirty="0"/>
              <a:t>–</a:t>
            </a:r>
            <a:r>
              <a:rPr lang="en-US" sz="1800" dirty="0" smtClean="0">
                <a:latin typeface="Calibri" pitchFamily="34" charset="0"/>
              </a:rPr>
              <a:t>12 schools in the U.S.; however, only half believe it actually </a:t>
            </a:r>
            <a:r>
              <a:rPr lang="en-US" sz="1800" u="sng" dirty="0" smtClean="0">
                <a:latin typeface="Calibri" pitchFamily="34" charset="0"/>
              </a:rPr>
              <a:t>is</a:t>
            </a:r>
            <a:r>
              <a:rPr lang="en-US" sz="1800" dirty="0" smtClean="0">
                <a:latin typeface="Calibri" pitchFamily="34" charset="0"/>
              </a:rPr>
              <a:t> a top priority in schools.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819400" y="1143000"/>
            <a:ext cx="4038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The State of STEM Education in the U.S. 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% agree among students and parents</a:t>
            </a:r>
            <a:endParaRPr lang="en-US" sz="1400" dirty="0">
              <a:solidFill>
                <a:schemeClr val="tx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0400" y="1952625"/>
            <a:ext cx="19812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 smtClean="0">
                <a:solidFill>
                  <a:schemeClr val="bg1"/>
                </a:solidFill>
                <a:latin typeface="Calibri" pitchFamily="34" charset="0"/>
              </a:rPr>
              <a:t>STEM College Students</a:t>
            </a:r>
            <a:endParaRPr lang="en-US" sz="13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00400" y="2218551"/>
            <a:ext cx="19812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 smtClean="0">
                <a:solidFill>
                  <a:schemeClr val="bg1"/>
                </a:solidFill>
                <a:latin typeface="Calibri" pitchFamily="34" charset="0"/>
              </a:rPr>
              <a:t>Parents of K–12 Students</a:t>
            </a:r>
            <a:endParaRPr lang="en-US" sz="13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1950" y="3816429"/>
            <a:ext cx="933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libri" pitchFamily="34" charset="0"/>
              </a:rPr>
              <a:t>________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47750" y="4752201"/>
            <a:ext cx="933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libri" pitchFamily="34" charset="0"/>
              </a:rPr>
              <a:t>____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24150" y="5438001"/>
            <a:ext cx="400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libri" pitchFamily="34" charset="0"/>
              </a:rPr>
              <a:t>__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19" name="Rounded Rectangular Callout 18"/>
          <p:cNvSpPr/>
          <p:nvPr/>
        </p:nvSpPr>
        <p:spPr bwMode="auto">
          <a:xfrm>
            <a:off x="6324600" y="3333750"/>
            <a:ext cx="2590800" cy="2057400"/>
          </a:xfrm>
          <a:prstGeom prst="wedgeRoundRectCallout">
            <a:avLst>
              <a:gd name="adj1" fmla="val -62745"/>
              <a:gd name="adj2" fmla="val -18205"/>
              <a:gd name="adj3" fmla="val 16667"/>
            </a:avLst>
          </a:prstGeom>
          <a:solidFill>
            <a:schemeClr val="bg1"/>
          </a:soli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Calibri" pitchFamily="34" charset="0"/>
              </a:rPr>
              <a:t>While parents may feel that K</a:t>
            </a:r>
            <a:r>
              <a:rPr lang="en-US" sz="1200" dirty="0"/>
              <a:t>–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Calibri" pitchFamily="34" charset="0"/>
              </a:rPr>
              <a:t>12 schools are not meeting expectations when it comes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Calibri" pitchFamily="34" charset="0"/>
              </a:rPr>
              <a:t> to STEM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Calibri" pitchFamily="34" charset="0"/>
              </a:rPr>
              <a:t>, many are not </a:t>
            </a:r>
            <a:r>
              <a:rPr kumimoji="0" lang="en-US" sz="1200" b="0" i="0" u="sng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Calibri" pitchFamily="34" charset="0"/>
              </a:rPr>
              <a:t>extremely willing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Calibri" pitchFamily="34" charset="0"/>
              </a:rPr>
              <a:t> to spend their own money helping their children be successful in their math and science classes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Calibri" pitchFamily="34" charset="0"/>
              </a:rPr>
              <a:t> (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Calibri" pitchFamily="34" charset="0"/>
              </a:rPr>
              <a:t>24% extremely willing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Calibri" pitchFamily="34" charset="0"/>
              </a:rPr>
              <a:t>vs. 37% very willing, 34% somewhat willing, and 5% not at all willing).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20" name="Rounded Rectangular Callout 19"/>
          <p:cNvSpPr/>
          <p:nvPr/>
        </p:nvSpPr>
        <p:spPr bwMode="auto">
          <a:xfrm>
            <a:off x="6553200" y="1600200"/>
            <a:ext cx="2362200" cy="1609725"/>
          </a:xfrm>
          <a:prstGeom prst="wedgeRoundRectCallout">
            <a:avLst>
              <a:gd name="adj1" fmla="val -81329"/>
              <a:gd name="adj2" fmla="val 80912"/>
              <a:gd name="adj3" fmla="val 16667"/>
            </a:avLst>
          </a:prstGeom>
          <a:solidFill>
            <a:schemeClr val="bg1"/>
          </a:solidFill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Calibri" pitchFamily="34" charset="0"/>
              </a:rPr>
              <a:t>Female </a:t>
            </a: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</a:rPr>
              <a:t>students are more likely than their male counterparts to say that preparing students for STEM </a:t>
            </a:r>
            <a:r>
              <a:rPr lang="en-US" sz="1200" u="sng" dirty="0" smtClean="0">
                <a:solidFill>
                  <a:srgbClr val="000000"/>
                </a:solidFill>
                <a:latin typeface="Calibri" pitchFamily="34" charset="0"/>
              </a:rPr>
              <a:t>should</a:t>
            </a: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</a:rPr>
              <a:t> be a top priority in K</a:t>
            </a:r>
            <a:r>
              <a:rPr lang="en-US" sz="1200" dirty="0"/>
              <a:t>–</a:t>
            </a: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</a:rPr>
              <a:t>12 schools (92% vs. 84%) — another indication of how important K</a:t>
            </a:r>
            <a:r>
              <a:rPr lang="en-US" sz="1200" dirty="0"/>
              <a:t>–</a:t>
            </a: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</a:rPr>
              <a:t>12 education is for girls.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1" name="Rounded Rectangular Callout 20"/>
          <p:cNvSpPr/>
          <p:nvPr/>
        </p:nvSpPr>
        <p:spPr bwMode="auto">
          <a:xfrm>
            <a:off x="4953000" y="5334000"/>
            <a:ext cx="1600200" cy="1143000"/>
          </a:xfrm>
          <a:prstGeom prst="wedgeRoundRectCallout">
            <a:avLst>
              <a:gd name="adj1" fmla="val -23151"/>
              <a:gd name="adj2" fmla="val -68745"/>
              <a:gd name="adj3" fmla="val 16667"/>
            </a:avLst>
          </a:prstGeom>
          <a:solidFill>
            <a:schemeClr val="bg1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76% of p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Calibri" pitchFamily="34" charset="0"/>
              </a:rPr>
              <a:t>arents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Calibri" pitchFamily="34" charset="0"/>
              </a:rPr>
              <a:t> feel that the U.S. is doing a 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Calibri" pitchFamily="34" charset="0"/>
              </a:rPr>
              <a:t>poor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Calibri" pitchFamily="34" charset="0"/>
              </a:rPr>
              <a:t> job of teaching STEM compared to other countries.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0B0C-19F5-1541-B0D6-F5C78F991D2B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23" name="Picture 2" descr="http://upload.wikimedia.org/wikipedia/en/7/75/Updated_Harris_Interactive_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413" y="6096000"/>
            <a:ext cx="915987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832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953000"/>
            <a:ext cx="8458200" cy="16002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tx2"/>
                </a:solidFill>
              </a:rPr>
              <a:t>Percentage of 2011 high school seniors ready for college-level courses in math and science</a:t>
            </a:r>
            <a:endParaRPr lang="en-US" sz="3600" dirty="0">
              <a:solidFill>
                <a:schemeClr val="tx2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6" r="1629"/>
          <a:stretch/>
        </p:blipFill>
        <p:spPr bwMode="auto">
          <a:xfrm>
            <a:off x="4958862" y="533400"/>
            <a:ext cx="4185138" cy="4247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6"/>
          <a:stretch/>
        </p:blipFill>
        <p:spPr bwMode="auto">
          <a:xfrm>
            <a:off x="0" y="662354"/>
            <a:ext cx="5258452" cy="4027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252590" y="6477000"/>
            <a:ext cx="3810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hlinkClick r:id="rId4"/>
              </a:rPr>
              <a:t>http://changetheequation.org/stemdemand</a:t>
            </a:r>
            <a:endParaRPr lang="en-US" sz="800" dirty="0"/>
          </a:p>
        </p:txBody>
      </p:sp>
      <p:sp>
        <p:nvSpPr>
          <p:cNvPr id="10" name="TextBox 9"/>
          <p:cNvSpPr txBox="1"/>
          <p:nvPr/>
        </p:nvSpPr>
        <p:spPr>
          <a:xfrm>
            <a:off x="5565531" y="227954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Science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177224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Math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1906250"/>
            <a:ext cx="2895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chemeClr val="bg1"/>
                </a:solidFill>
              </a:rPr>
              <a:t>45%</a:t>
            </a:r>
            <a:endParaRPr lang="en-US" sz="88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52690" y="2076134"/>
            <a:ext cx="220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chemeClr val="bg1"/>
                </a:solidFill>
              </a:rPr>
              <a:t>30%</a:t>
            </a:r>
            <a:endParaRPr lang="en-US" sz="8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85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1714</TotalTime>
  <Words>678</Words>
  <Application>Microsoft Office PowerPoint</Application>
  <PresentationFormat>On-screen Show (4:3)</PresentationFormat>
  <Paragraphs>58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Jobs Info</vt:lpstr>
      <vt:lpstr>STEM Help Wanted</vt:lpstr>
      <vt:lpstr>STEM majors earn more, in any field they choose</vt:lpstr>
      <vt:lpstr>U.S. Workforce through 2020</vt:lpstr>
      <vt:lpstr>U.S. Employment through 2020 How Computing Stacks Up To Healthcare</vt:lpstr>
      <vt:lpstr>http://www.brookings.edu/research/interactives/2013/the-hidden-stem-economy</vt:lpstr>
      <vt:lpstr>Education Info</vt:lpstr>
      <vt:lpstr>The majority of college students and parents believe that preparing students for careers in STEM should be a priority for K–12 schools in the U.S.; however, only half believe it actually is a top priority in schools.</vt:lpstr>
      <vt:lpstr>Percentage of 2011 high school seniors ready for college-level courses in math and science</vt:lpstr>
      <vt:lpstr>STEMtistic: Got Science?</vt:lpstr>
      <vt:lpstr>So why do parents feel that STEM education should be a priority? About half say it’s to ensure that the U.S. remains competitive in the global marketplace and also to produce the next generation of innovators. Preparing students to have well-paying and fulfilling careers are less important.</vt:lpstr>
      <vt:lpstr>PowerPoint Presentation</vt:lpstr>
      <vt:lpstr>http://changetheequation.org/http%3A/%252Fchangetheequation.org/stemtistic-vs-women-1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STEMtistic: Women Left Behind</dc:title>
  <dc:creator>Claus</dc:creator>
  <cp:lastModifiedBy>_</cp:lastModifiedBy>
  <cp:revision>16</cp:revision>
  <dcterms:created xsi:type="dcterms:W3CDTF">2011-11-15T12:11:50Z</dcterms:created>
  <dcterms:modified xsi:type="dcterms:W3CDTF">2013-07-10T14:47:19Z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353791038</vt:i4>
  </property>
  <property fmtid="{D5CDD505-2E9C-101B-9397-08002B2CF9AE}" pid="3" name="_NewReviewCycle">
    <vt:lpwstr/>
  </property>
  <property fmtid="{D5CDD505-2E9C-101B-9397-08002B2CF9AE}" pid="4" name="_EmailSubject">
    <vt:lpwstr>Special Order Materials</vt:lpwstr>
  </property>
  <property fmtid="{D5CDD505-2E9C-101B-9397-08002B2CF9AE}" pid="5" name="_AuthorEmailDisplayName">
    <vt:lpwstr>Ager, Danielle C</vt:lpwstr>
  </property>
</Properties>
</file>